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12"/>
  </p:notesMasterIdLst>
  <p:handoutMasterIdLst>
    <p:handoutMasterId r:id="rId13"/>
  </p:handoutMasterIdLst>
  <p:sldIdLst>
    <p:sldId id="263" r:id="rId2"/>
    <p:sldId id="258" r:id="rId3"/>
    <p:sldId id="264" r:id="rId4"/>
    <p:sldId id="265" r:id="rId5"/>
    <p:sldId id="267" r:id="rId6"/>
    <p:sldId id="268" r:id="rId7"/>
    <p:sldId id="266" r:id="rId8"/>
    <p:sldId id="269" r:id="rId9"/>
    <p:sldId id="270" r:id="rId10"/>
    <p:sldId id="271" r:id="rId11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690"/>
    <a:srgbClr val="13468F"/>
    <a:srgbClr val="144489"/>
    <a:srgbClr val="134183"/>
    <a:srgbClr val="143078"/>
    <a:srgbClr val="182678"/>
    <a:srgbClr val="25457D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4"/>
    <p:restoredTop sz="94637"/>
  </p:normalViewPr>
  <p:slideViewPr>
    <p:cSldViewPr snapToGrid="0" snapToObjects="1">
      <p:cViewPr>
        <p:scale>
          <a:sx n="75" d="100"/>
          <a:sy n="75" d="100"/>
        </p:scale>
        <p:origin x="1908" y="10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E2A93-9541-4959-A8DC-914DE3EF62C0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94082-AD6C-44F8-95D9-00670693714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86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08A24-3908-FD4C-A1B5-D241FD2225EA}" type="datetimeFigureOut">
              <a:rPr lang="fr-FR" smtClean="0"/>
              <a:t>05/10/2021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0BDCF-F4C7-6443-9135-F711457E38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66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1ADEE13-0EA5-4940-B66F-FD5A3F0E0CB3}" type="slidenum">
              <a:t>5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84238" y="812800"/>
            <a:ext cx="57912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46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7E16-BF9B-4389-8587-FF2D3AA9BEBF}" type="datetime1">
              <a:rPr lang="fr-FR" smtClean="0"/>
              <a:t>05/10/2021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44-4D2E-3546-8A94-A147F5BFDC6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95300" y="687233"/>
            <a:ext cx="89154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3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4FBB-349F-4229-8E11-9C60E7CDEC3D}" type="datetime1">
              <a:rPr lang="fr-FR" smtClean="0"/>
              <a:t>05/10/2021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44-4D2E-3546-8A94-A147F5BFDC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80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F1E95E-3DB6-47C6-BEBE-3C79B81512F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36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0A4D1-F586-44E3-9829-4BFBF6B66578}" type="datetime1">
              <a:rPr lang="fr-FR" smtClean="0"/>
              <a:t>05/10/2021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8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57A44-4D2E-3546-8A94-A147F5BFDC6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ZoneTexte 9"/>
          <p:cNvSpPr txBox="1"/>
          <p:nvPr userDrawn="1"/>
        </p:nvSpPr>
        <p:spPr>
          <a:xfrm>
            <a:off x="1620298" y="-34029"/>
            <a:ext cx="47243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Imaging Research Laboratory</a:t>
            </a:r>
            <a:endParaRPr lang="fr-FR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1608516" y="16260"/>
            <a:ext cx="0" cy="53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9"/>
          <p:cNvSpPr txBox="1"/>
          <p:nvPr userDrawn="1"/>
        </p:nvSpPr>
        <p:spPr>
          <a:xfrm>
            <a:off x="1620298" y="-34029"/>
            <a:ext cx="35910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Medical Imaging Research Laboratory</a:t>
            </a:r>
            <a:endParaRPr lang="fr-FR" sz="2100" dirty="0">
              <a:solidFill>
                <a:schemeClr val="tx1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20" name="ZoneTexte 9"/>
          <p:cNvSpPr txBox="1"/>
          <p:nvPr userDrawn="1"/>
        </p:nvSpPr>
        <p:spPr>
          <a:xfrm>
            <a:off x="1619612" y="258218"/>
            <a:ext cx="2545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www.creatis.insa-lyon.fr</a:t>
            </a:r>
            <a:endParaRPr lang="fr-FR" sz="1400" i="1" dirty="0">
              <a:solidFill>
                <a:schemeClr val="tx1"/>
              </a:solidFill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pic>
        <p:nvPicPr>
          <p:cNvPr id="13" name="Image 6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720"/>
            <a:ext cx="1484085" cy="32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89" y="1"/>
            <a:ext cx="1137111" cy="5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9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 descr="CN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93" y="6120143"/>
            <a:ext cx="5778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 descr="inserm + 8Institu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710" y="6253493"/>
            <a:ext cx="131822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1585" y="6108710"/>
            <a:ext cx="1108717" cy="695934"/>
          </a:xfrm>
          <a:prstGeom prst="rect">
            <a:avLst/>
          </a:prstGeom>
        </p:spPr>
      </p:pic>
      <p:pic>
        <p:nvPicPr>
          <p:cNvPr id="15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967" y="6093487"/>
            <a:ext cx="1673033" cy="76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5388" y="6146842"/>
            <a:ext cx="1058449" cy="657802"/>
          </a:xfrm>
          <a:prstGeom prst="rect">
            <a:avLst/>
          </a:prstGeom>
        </p:spPr>
      </p:pic>
      <p:pic>
        <p:nvPicPr>
          <p:cNvPr id="23" name="Image 11" descr="logo_Lyon1partiel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72" y="6090035"/>
            <a:ext cx="790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60" y="6217745"/>
            <a:ext cx="2093228" cy="57734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76076" y="5304488"/>
            <a:ext cx="915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aseline="30000" dirty="0"/>
              <a:t> </a:t>
            </a:r>
            <a:endParaRPr lang="fr-FR" dirty="0"/>
          </a:p>
          <a:p>
            <a:r>
              <a:rPr lang="fr-FR" baseline="30000" dirty="0" smtClean="0"/>
              <a:t>1</a:t>
            </a:r>
            <a:r>
              <a:rPr lang="fr-FR" dirty="0" smtClean="0"/>
              <a:t>CREATIS</a:t>
            </a:r>
            <a:r>
              <a:rPr lang="fr-FR" dirty="0"/>
              <a:t>; CNRS (UMR 5220); INSERM (</a:t>
            </a:r>
            <a:r>
              <a:rPr lang="fr-FR" dirty="0" smtClean="0"/>
              <a:t>U1206); </a:t>
            </a:r>
            <a:r>
              <a:rPr lang="fr-FR" dirty="0"/>
              <a:t>INSA Lyon; Université de Lyon, France, </a:t>
            </a:r>
            <a:endParaRPr lang="fr-FR" dirty="0" smtClean="0"/>
          </a:p>
        </p:txBody>
      </p:sp>
      <p:sp>
        <p:nvSpPr>
          <p:cNvPr id="16" name="ZoneTexte 15"/>
          <p:cNvSpPr txBox="1"/>
          <p:nvPr/>
        </p:nvSpPr>
        <p:spPr>
          <a:xfrm>
            <a:off x="359552" y="953055"/>
            <a:ext cx="9186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Présentation </a:t>
            </a:r>
            <a:br>
              <a:rPr lang="fr-FR" sz="3200" dirty="0" smtClean="0"/>
            </a:br>
            <a:r>
              <a:rPr lang="fr-FR" sz="3200" dirty="0" smtClean="0"/>
              <a:t>Projet </a:t>
            </a:r>
            <a:r>
              <a:rPr lang="fr-FR" sz="3200" dirty="0" err="1" smtClean="0"/>
              <a:t>Ingénieurie</a:t>
            </a:r>
            <a:endParaRPr lang="fr-FR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821779" y="2689039"/>
            <a:ext cx="226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Arthur GAUTHERON </a:t>
            </a:r>
            <a:r>
              <a:rPr lang="fr-FR" baseline="30000" dirty="0"/>
              <a:t>1</a:t>
            </a:r>
            <a:endParaRPr lang="fr-FR" dirty="0"/>
          </a:p>
          <a:p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210973" y="3267271"/>
            <a:ext cx="54840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Présents</a:t>
            </a:r>
            <a:r>
              <a:rPr lang="fr-FR" b="1" dirty="0" smtClean="0"/>
              <a:t> </a:t>
            </a:r>
            <a:r>
              <a:rPr lang="fr-FR" b="1" dirty="0" smtClean="0"/>
              <a:t>: 	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Anouchka OLIVIER,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Bassma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QABBAL</a:t>
            </a:r>
          </a:p>
          <a:p>
            <a:pPr>
              <a:spcBef>
                <a:spcPts val="1200"/>
              </a:spcBef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		Marine CHIRIATTI, Alban DAVID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3772920" y="4865548"/>
            <a:ext cx="236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05 octobre </a:t>
            </a:r>
            <a:r>
              <a:rPr lang="fr-FR" dirty="0" smtClean="0"/>
              <a:t>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64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Image associée"/>
          <p:cNvSpPr>
            <a:spLocks noChangeAspect="1" noChangeArrowheads="1"/>
          </p:cNvSpPr>
          <p:nvPr/>
        </p:nvSpPr>
        <p:spPr bwMode="auto">
          <a:xfrm>
            <a:off x="95202" y="213048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fr-FR" sz="1463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44-4D2E-3546-8A94-A147F5BFDC69}" type="slidenum">
              <a:rPr lang="fr-FR" smtClean="0"/>
              <a:t>10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4052" y="972068"/>
            <a:ext cx="484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Evaluation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4052" y="1803400"/>
            <a:ext cx="92710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 Le projet </a:t>
            </a:r>
            <a:r>
              <a:rPr lang="fr-FR" dirty="0" smtClean="0"/>
              <a:t>est </a:t>
            </a:r>
            <a:r>
              <a:rPr lang="fr-FR" dirty="0"/>
              <a:t>évalué sur </a:t>
            </a:r>
            <a:r>
              <a:rPr lang="fr-FR" b="1" dirty="0"/>
              <a:t>2 ECTS </a:t>
            </a:r>
            <a:r>
              <a:rPr lang="fr-FR" dirty="0"/>
              <a:t>et doit correspondre à environ </a:t>
            </a:r>
            <a:r>
              <a:rPr lang="fr-FR" b="1" dirty="0"/>
              <a:t>64 heures de travail personnel.</a:t>
            </a:r>
            <a:r>
              <a:rPr lang="fr-FR" dirty="0"/>
              <a:t> </a:t>
            </a:r>
            <a:endParaRPr lang="fr-FR" dirty="0" smtClean="0"/>
          </a:p>
          <a:p>
            <a:pPr>
              <a:lnSpc>
                <a:spcPct val="250000"/>
              </a:lnSpc>
            </a:pPr>
            <a:r>
              <a:rPr lang="fr-FR" dirty="0" smtClean="0"/>
              <a:t>L’évaluation </a:t>
            </a:r>
            <a:r>
              <a:rPr lang="fr-FR" dirty="0"/>
              <a:t>tient compte des éléments suivants : </a:t>
            </a:r>
            <a:endParaRPr lang="fr-FR" dirty="0" smtClean="0"/>
          </a:p>
          <a:p>
            <a:pPr>
              <a:lnSpc>
                <a:spcPct val="250000"/>
              </a:lnSpc>
            </a:pPr>
            <a:endParaRPr lang="fr-FR" dirty="0"/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fr-FR" dirty="0" smtClean="0"/>
              <a:t>respect </a:t>
            </a:r>
            <a:r>
              <a:rPr lang="fr-FR" dirty="0"/>
              <a:t>des recommandations en termes de calendrier et </a:t>
            </a:r>
            <a:r>
              <a:rPr lang="fr-FR" dirty="0" smtClean="0"/>
              <a:t>rendus;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fr-FR" dirty="0" smtClean="0"/>
              <a:t>qualité </a:t>
            </a:r>
            <a:r>
              <a:rPr lang="fr-FR" dirty="0"/>
              <a:t>des documents fournis et des présentations orales et écrites ; </a:t>
            </a:r>
            <a:endParaRPr lang="fr-FR" dirty="0" smtClean="0"/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fr-FR" dirty="0" smtClean="0"/>
              <a:t>qualité</a:t>
            </a:r>
            <a:r>
              <a:rPr lang="fr-FR" dirty="0"/>
              <a:t>, pertinence, et approfondissement des études scientifiques et techniques menées.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41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744" y="2510063"/>
            <a:ext cx="8318123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1475" indent="-371475">
              <a:buFont typeface="+mj-lt"/>
              <a:buAutoNum type="arabicPeriod"/>
            </a:pPr>
            <a:r>
              <a:rPr lang="en-US" sz="1950" dirty="0" err="1" smtClean="0"/>
              <a:t>Contexte</a:t>
            </a:r>
            <a:endParaRPr lang="en-US" sz="1950" dirty="0" smtClean="0"/>
          </a:p>
          <a:p>
            <a:pPr marL="371475" indent="-371475">
              <a:buFont typeface="+mj-lt"/>
              <a:buAutoNum type="arabicPeriod"/>
            </a:pPr>
            <a:endParaRPr lang="en-US" sz="1950" dirty="0"/>
          </a:p>
          <a:p>
            <a:pPr marL="371475" indent="-371475">
              <a:buFont typeface="+mj-lt"/>
              <a:buAutoNum type="arabicPeriod"/>
            </a:pPr>
            <a:r>
              <a:rPr lang="en-US" sz="1950" dirty="0" err="1" smtClean="0"/>
              <a:t>Objectifs</a:t>
            </a:r>
            <a:r>
              <a:rPr lang="en-US" sz="1950" dirty="0" smtClean="0"/>
              <a:t> du </a:t>
            </a:r>
            <a:r>
              <a:rPr lang="en-US" sz="1950" dirty="0" err="1" smtClean="0"/>
              <a:t>projet</a:t>
            </a:r>
            <a:endParaRPr lang="en-US" sz="1950" dirty="0" smtClean="0"/>
          </a:p>
          <a:p>
            <a:pPr marL="371475" indent="-371475">
              <a:buFont typeface="+mj-lt"/>
              <a:buAutoNum type="arabicPeriod"/>
            </a:pPr>
            <a:endParaRPr lang="en-US" sz="1950" dirty="0" smtClean="0"/>
          </a:p>
          <a:p>
            <a:pPr marL="371475" indent="-371475">
              <a:buFont typeface="+mj-lt"/>
              <a:buAutoNum type="arabicPeriod"/>
            </a:pPr>
            <a:r>
              <a:rPr lang="en-US" sz="1950" dirty="0" err="1" smtClean="0"/>
              <a:t>Livrables</a:t>
            </a:r>
            <a:r>
              <a:rPr lang="en-US" sz="1950" dirty="0" smtClean="0"/>
              <a:t> </a:t>
            </a:r>
            <a:r>
              <a:rPr lang="en-US" sz="1950" dirty="0" err="1" smtClean="0"/>
              <a:t>attendus</a:t>
            </a:r>
            <a:endParaRPr lang="en-US" sz="1950" dirty="0"/>
          </a:p>
          <a:p>
            <a:pPr marL="371475" indent="-371475">
              <a:buFont typeface="+mj-lt"/>
              <a:buAutoNum type="arabicPeriod"/>
            </a:pPr>
            <a:endParaRPr lang="en-US" sz="1950" dirty="0" smtClean="0"/>
          </a:p>
          <a:p>
            <a:pPr marL="371475" indent="-371475">
              <a:buFont typeface="+mj-lt"/>
              <a:buAutoNum type="arabicPeriod"/>
            </a:pPr>
            <a:r>
              <a:rPr lang="en-US" sz="1950" dirty="0" smtClean="0"/>
              <a:t>Questions</a:t>
            </a:r>
            <a:endParaRPr lang="en-US" sz="1950" dirty="0"/>
          </a:p>
        </p:txBody>
      </p:sp>
      <p:sp>
        <p:nvSpPr>
          <p:cNvPr id="7" name="ZoneTexte 6"/>
          <p:cNvSpPr txBox="1"/>
          <p:nvPr/>
        </p:nvSpPr>
        <p:spPr>
          <a:xfrm>
            <a:off x="484208" y="1782305"/>
            <a:ext cx="7530778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9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Plan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44-4D2E-3546-8A94-A147F5BFDC6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7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935971" y="1618427"/>
            <a:ext cx="2348405" cy="312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9" name="AutoShape 2" descr="Image associée"/>
          <p:cNvSpPr>
            <a:spLocks noChangeAspect="1" noChangeArrowheads="1"/>
          </p:cNvSpPr>
          <p:nvPr/>
        </p:nvSpPr>
        <p:spPr bwMode="auto">
          <a:xfrm>
            <a:off x="95202" y="213048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fr-FR" sz="1463"/>
          </a:p>
        </p:txBody>
      </p:sp>
      <p:sp>
        <p:nvSpPr>
          <p:cNvPr id="21" name="ZoneTexte 20"/>
          <p:cNvSpPr txBox="1"/>
          <p:nvPr/>
        </p:nvSpPr>
        <p:spPr>
          <a:xfrm>
            <a:off x="314052" y="972068"/>
            <a:ext cx="346163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9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Contexte : Gliomes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44-4D2E-3546-8A94-A147F5BFDC69}" type="slidenum">
              <a:rPr lang="fr-FR" smtClean="0"/>
              <a:t>3</a:t>
            </a:fld>
            <a:endParaRPr lang="fr-FR"/>
          </a:p>
        </p:txBody>
      </p:sp>
      <p:sp>
        <p:nvSpPr>
          <p:cNvPr id="30" name="AutoShape 2" descr="Image associée"/>
          <p:cNvSpPr>
            <a:spLocks noChangeAspect="1" noChangeArrowheads="1"/>
          </p:cNvSpPr>
          <p:nvPr/>
        </p:nvSpPr>
        <p:spPr bwMode="auto">
          <a:xfrm>
            <a:off x="1130131" y="373777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fr-FR" sz="1463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246"/>
            <a:ext cx="4295968" cy="2416482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31" y="1114204"/>
            <a:ext cx="5690026" cy="355626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377706" y="1899208"/>
            <a:ext cx="3942755" cy="2430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377706" y="2419241"/>
            <a:ext cx="3942756" cy="2355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2425413" y="4079988"/>
            <a:ext cx="3987435" cy="2660961"/>
            <a:chOff x="3886120" y="3908728"/>
            <a:chExt cx="3987435" cy="2660961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120" y="4499210"/>
              <a:ext cx="3987435" cy="2070479"/>
            </a:xfrm>
            <a:prstGeom prst="rect">
              <a:avLst/>
            </a:prstGeom>
          </p:spPr>
        </p:pic>
        <p:sp>
          <p:nvSpPr>
            <p:cNvPr id="36" name="Flèche droite 35"/>
            <p:cNvSpPr/>
            <p:nvPr/>
          </p:nvSpPr>
          <p:spPr>
            <a:xfrm rot="3600000">
              <a:off x="5815366" y="4349752"/>
              <a:ext cx="732461" cy="457200"/>
            </a:xfrm>
            <a:prstGeom prst="rightArrow">
              <a:avLst>
                <a:gd name="adj1" fmla="val 33086"/>
                <a:gd name="adj2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Flèche droite 36"/>
            <p:cNvSpPr/>
            <p:nvPr/>
          </p:nvSpPr>
          <p:spPr>
            <a:xfrm rot="8357196">
              <a:off x="5061812" y="4331159"/>
              <a:ext cx="939774" cy="457200"/>
            </a:xfrm>
            <a:prstGeom prst="rightArrow">
              <a:avLst>
                <a:gd name="adj1" fmla="val 33086"/>
                <a:gd name="adj2" fmla="val 5000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5402494" y="3908728"/>
              <a:ext cx="1092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Bas grade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393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935971" y="1618427"/>
            <a:ext cx="2348405" cy="312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9" name="AutoShape 2" descr="Image associée"/>
          <p:cNvSpPr>
            <a:spLocks noChangeAspect="1" noChangeArrowheads="1"/>
          </p:cNvSpPr>
          <p:nvPr/>
        </p:nvSpPr>
        <p:spPr bwMode="auto">
          <a:xfrm>
            <a:off x="95202" y="213048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fr-FR" sz="1463"/>
          </a:p>
        </p:txBody>
      </p:sp>
      <p:sp>
        <p:nvSpPr>
          <p:cNvPr id="21" name="ZoneTexte 20"/>
          <p:cNvSpPr txBox="1"/>
          <p:nvPr/>
        </p:nvSpPr>
        <p:spPr>
          <a:xfrm>
            <a:off x="314052" y="972068"/>
            <a:ext cx="346163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9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Contexte : Gliomes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5202" y="6268668"/>
            <a:ext cx="9672850" cy="247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88"/>
              </a:spcAft>
            </a:pPr>
            <a:r>
              <a:rPr lang="nl-NL" sz="975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nl-NL" sz="97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l-NL" sz="894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L. </a:t>
            </a:r>
            <a:r>
              <a:rPr lang="nl-NL" sz="894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Alston</a:t>
            </a:r>
            <a:r>
              <a:rPr lang="nl-NL" sz="894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89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Fluorescence spectroscopy and image-guided neurosurgery : design and </a:t>
            </a:r>
            <a:r>
              <a:rPr lang="en-US" sz="894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characterisation</a:t>
            </a:r>
            <a:r>
              <a:rPr lang="en-US" sz="89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optical devices and signal processing models on phantoms and in the operating theater, 2017</a:t>
            </a:r>
            <a:endParaRPr lang="nl-NL" sz="894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975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nl-NL" sz="97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89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W. </a:t>
            </a:r>
            <a:r>
              <a:rPr lang="fr-FR" sz="894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Stummer</a:t>
            </a:r>
            <a:r>
              <a:rPr lang="fr-FR" sz="89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894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al. </a:t>
            </a:r>
            <a:r>
              <a:rPr lang="fr-FR" sz="894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Technical</a:t>
            </a:r>
            <a:r>
              <a:rPr lang="fr-FR" sz="89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894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principles</a:t>
            </a:r>
            <a:r>
              <a:rPr lang="fr-FR" sz="89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fr-FR" sz="894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protoporphyrin</a:t>
            </a:r>
            <a:r>
              <a:rPr lang="fr-FR" sz="89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-IX-fluorescence </a:t>
            </a:r>
            <a:r>
              <a:rPr lang="fr-FR" sz="894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guided</a:t>
            </a:r>
            <a:r>
              <a:rPr lang="fr-FR" sz="89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894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microsurgical</a:t>
            </a:r>
            <a:r>
              <a:rPr lang="fr-FR" sz="89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894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resection</a:t>
            </a:r>
            <a:r>
              <a:rPr lang="fr-FR" sz="89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894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malignant</a:t>
            </a:r>
            <a:r>
              <a:rPr lang="fr-FR" sz="89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894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glioma</a:t>
            </a:r>
            <a:r>
              <a:rPr lang="fr-FR" sz="89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tissue. Acta </a:t>
            </a:r>
            <a:r>
              <a:rPr lang="fr-FR" sz="894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Neurochir</a:t>
            </a:r>
            <a:r>
              <a:rPr lang="fr-FR" sz="89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., 140(10):995–1000, 1998.</a:t>
            </a:r>
            <a:endParaRPr lang="nl-NL" sz="85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217613" y="2087763"/>
            <a:ext cx="5156719" cy="2084153"/>
            <a:chOff x="865555" y="2231566"/>
            <a:chExt cx="6346730" cy="2565111"/>
          </a:xfrm>
        </p:grpSpPr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250" y="2231566"/>
              <a:ext cx="5833378" cy="2344311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865555" y="4524296"/>
              <a:ext cx="6346730" cy="2723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2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Fig 2 </a:t>
              </a:r>
              <a:r>
                <a:rPr lang="fr-FR" sz="162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Schéma de l'infiltration des gliomes de haut grade </a:t>
              </a:r>
              <a:r>
                <a:rPr lang="nl-NL" sz="1950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  <a:r>
                <a:rPr lang="en-US" sz="19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227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5658456" y="2087762"/>
            <a:ext cx="3715818" cy="2507232"/>
            <a:chOff x="7002657" y="2026363"/>
            <a:chExt cx="4573314" cy="3085824"/>
          </a:xfrm>
        </p:grpSpPr>
        <p:pic>
          <p:nvPicPr>
            <p:cNvPr id="27" name="Picture 8" descr="Image associé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1116" y="2026363"/>
              <a:ext cx="4012184" cy="2549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7002657" y="4592926"/>
              <a:ext cx="4573314" cy="5192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2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Fig 3 </a:t>
              </a:r>
              <a:r>
                <a:rPr lang="fr-FR" sz="162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: Fluorescence de la </a:t>
              </a:r>
              <a:r>
                <a:rPr lang="fr-FR" sz="1625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PpIX</a:t>
              </a:r>
              <a:r>
                <a:rPr lang="fr-FR" sz="162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induite par  5-ALA dans un gliome de haut grade</a:t>
              </a:r>
              <a:r>
                <a:rPr lang="nl-NL" sz="1625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4</a:t>
              </a:r>
              <a:r>
                <a:rPr lang="en-US" sz="1625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352469" y="4975948"/>
            <a:ext cx="9158315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75" dirty="0"/>
              <a:t>Difficulté à distinguer la marge tumorale de faible densité des tissus sains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44-4D2E-3546-8A94-A147F5BFDC6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7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6721452" y="4534203"/>
            <a:ext cx="1415005" cy="13973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8438" tIns="44219" rIns="88438" bIns="44219" anchor="ctr" anchorCtr="0" compatLnSpc="0">
            <a:noAutofit/>
          </a:bodyPr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990678" y="4604952"/>
            <a:ext cx="1415005" cy="3537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8438" tIns="44219" rIns="88438" bIns="44219" anchor="ctr" anchorCtr="0" compatLnSpc="0">
            <a:noAutofit/>
          </a:bodyPr>
          <a:lstStyle/>
          <a:p>
            <a:pPr algn="ctr" hangingPunct="0">
              <a:defRPr sz="1800">
                <a:solidFill>
                  <a:srgbClr val="FFFFFF"/>
                </a:solidFill>
              </a:defRPr>
            </a:pPr>
            <a:r>
              <a:rPr lang="fr-FR" sz="1376">
                <a:solidFill>
                  <a:srgbClr val="FFFFFF"/>
                </a:solidFill>
                <a:latin typeface="Liberation Sans" pitchFamily="18"/>
                <a:ea typeface="Noto Sans CJK SC" pitchFamily="2"/>
                <a:cs typeface="Lohit Devanagari" pitchFamily="2"/>
              </a:rPr>
              <a:t>Laser @405nm</a:t>
            </a:r>
          </a:p>
        </p:txBody>
      </p:sp>
      <p:sp>
        <p:nvSpPr>
          <p:cNvPr id="4" name="Forme libre 3"/>
          <p:cNvSpPr/>
          <p:nvPr/>
        </p:nvSpPr>
        <p:spPr>
          <a:xfrm>
            <a:off x="990678" y="4109701"/>
            <a:ext cx="1415005" cy="3537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5983B0"/>
          </a:solidFill>
          <a:ln w="0">
            <a:solidFill>
              <a:srgbClr val="355269"/>
            </a:solidFill>
            <a:prstDash val="solid"/>
          </a:ln>
        </p:spPr>
        <p:txBody>
          <a:bodyPr vert="horz" wrap="none" lIns="88438" tIns="44219" rIns="88438" bIns="44219" anchor="ctr" anchorCtr="0" compatLnSpc="0">
            <a:noAutofit/>
          </a:bodyPr>
          <a:lstStyle/>
          <a:p>
            <a:pPr algn="ctr" hangingPunct="0">
              <a:defRPr sz="1800">
                <a:solidFill>
                  <a:srgbClr val="FFFFFF"/>
                </a:solidFill>
              </a:defRPr>
            </a:pPr>
            <a:r>
              <a:rPr lang="fr-FR" sz="1376">
                <a:solidFill>
                  <a:srgbClr val="FFFFFF"/>
                </a:solidFill>
                <a:latin typeface="Liberation Sans" pitchFamily="18"/>
                <a:ea typeface="Noto Sans CJK SC" pitchFamily="2"/>
                <a:cs typeface="Lohit Devanagari" pitchFamily="2"/>
              </a:rPr>
              <a:t>Laser @375nm</a:t>
            </a:r>
          </a:p>
        </p:txBody>
      </p:sp>
      <p:sp>
        <p:nvSpPr>
          <p:cNvPr id="5" name="Forme libre 4"/>
          <p:cNvSpPr/>
          <p:nvPr/>
        </p:nvSpPr>
        <p:spPr>
          <a:xfrm>
            <a:off x="3219312" y="3897449"/>
            <a:ext cx="70750" cy="134425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8438" tIns="44219" rIns="88438" bIns="44219" anchor="ctr" anchorCtr="0" compatLnSpc="0">
            <a:noAutofit/>
          </a:bodyPr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91308" y="5383207"/>
            <a:ext cx="929515" cy="321096"/>
          </a:xfrm>
          <a:prstGeom prst="rect">
            <a:avLst/>
          </a:prstGeom>
          <a:noFill/>
          <a:ln w="0">
            <a:solidFill>
              <a:srgbClr val="000000"/>
            </a:solidFill>
            <a:custDash>
              <a:ds d="720000" sp="100000"/>
            </a:custDash>
          </a:ln>
        </p:spPr>
        <p:txBody>
          <a:bodyPr vert="horz" wrap="none" lIns="88438" tIns="44219" rIns="88438" bIns="44219" anchorCtr="0" compatLnSpc="0">
            <a:spAutoFit/>
          </a:bodyPr>
          <a:lstStyle/>
          <a:p>
            <a:pPr algn="ctr" hangingPunct="0"/>
            <a:r>
              <a:rPr lang="fr-FR" sz="1572">
                <a:latin typeface="Liberation Sans" pitchFamily="18"/>
                <a:ea typeface="Noto Sans CJK SC" pitchFamily="2"/>
                <a:cs typeface="Lohit Devanagari" pitchFamily="2"/>
              </a:rPr>
              <a:t>Shutters</a:t>
            </a:r>
          </a:p>
        </p:txBody>
      </p:sp>
      <p:sp>
        <p:nvSpPr>
          <p:cNvPr id="7" name="Connecteur droit 6"/>
          <p:cNvSpPr/>
          <p:nvPr/>
        </p:nvSpPr>
        <p:spPr>
          <a:xfrm>
            <a:off x="3254686" y="5312456"/>
            <a:ext cx="70751" cy="21225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88438" tIns="44219" rIns="88438" bIns="4421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8" name="Forme libre 7"/>
          <p:cNvSpPr/>
          <p:nvPr/>
        </p:nvSpPr>
        <p:spPr>
          <a:xfrm rot="440400">
            <a:off x="2377951" y="4328701"/>
            <a:ext cx="864215" cy="22463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44" h="636">
                <a:moveTo>
                  <a:pt x="0" y="1"/>
                </a:moveTo>
                <a:cubicBezTo>
                  <a:pt x="384" y="-24"/>
                  <a:pt x="628" y="303"/>
                  <a:pt x="962" y="441"/>
                </a:cubicBezTo>
                <a:cubicBezTo>
                  <a:pt x="1248" y="560"/>
                  <a:pt x="1538" y="486"/>
                  <a:pt x="1814" y="600"/>
                </a:cubicBezTo>
                <a:lnTo>
                  <a:pt x="2113" y="636"/>
                </a:lnTo>
                <a:lnTo>
                  <a:pt x="2372" y="553"/>
                </a:lnTo>
                <a:lnTo>
                  <a:pt x="2444" y="544"/>
                </a:lnTo>
              </a:path>
            </a:pathLst>
          </a:custGeom>
          <a:noFill/>
          <a:ln w="29160">
            <a:solidFill>
              <a:srgbClr val="5983B0"/>
            </a:solidFill>
            <a:prstDash val="solid"/>
            <a:headEnd type="arrow"/>
            <a:tailEnd type="arrow"/>
          </a:ln>
        </p:spPr>
        <p:txBody>
          <a:bodyPr vert="horz" wrap="none" lIns="102588" tIns="58369" rIns="102588" bIns="5836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9" name="Forme libre 8"/>
          <p:cNvSpPr/>
          <p:nvPr/>
        </p:nvSpPr>
        <p:spPr>
          <a:xfrm rot="10452600">
            <a:off x="2395117" y="4599951"/>
            <a:ext cx="851125" cy="17510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07" h="496">
                <a:moveTo>
                  <a:pt x="2407" y="1"/>
                </a:moveTo>
                <a:cubicBezTo>
                  <a:pt x="2029" y="-19"/>
                  <a:pt x="1789" y="236"/>
                  <a:pt x="1460" y="344"/>
                </a:cubicBezTo>
                <a:cubicBezTo>
                  <a:pt x="1178" y="436"/>
                  <a:pt x="893" y="379"/>
                  <a:pt x="621" y="468"/>
                </a:cubicBezTo>
                <a:lnTo>
                  <a:pt x="326" y="496"/>
                </a:lnTo>
                <a:lnTo>
                  <a:pt x="71" y="431"/>
                </a:lnTo>
                <a:lnTo>
                  <a:pt x="0" y="424"/>
                </a:lnTo>
              </a:path>
            </a:pathLst>
          </a:custGeom>
          <a:noFill/>
          <a:ln w="29160">
            <a:solidFill>
              <a:srgbClr val="729FCF"/>
            </a:solidFill>
            <a:prstDash val="solid"/>
            <a:headEnd type="arrow"/>
            <a:tailEnd type="arrow"/>
          </a:ln>
        </p:spPr>
        <p:txBody>
          <a:bodyPr vert="horz" wrap="none" lIns="102588" tIns="58369" rIns="102588" bIns="5836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740443" y="2800822"/>
            <a:ext cx="4669519" cy="6013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pattFill prst="ltUpDiag">
            <a:fgClr>
              <a:schemeClr val="accent3"/>
            </a:fgClr>
            <a:bgClr>
              <a:schemeClr val="bg1"/>
            </a:bgClr>
          </a:pattFill>
          <a:ln w="0">
            <a:solidFill>
              <a:srgbClr val="808080"/>
            </a:solidFill>
            <a:prstDash val="solid"/>
          </a:ln>
        </p:spPr>
        <p:txBody>
          <a:bodyPr vert="horz" wrap="none" lIns="88438" tIns="44219" rIns="88438" bIns="44219" anchor="ctr" anchorCtr="0" compatLnSpc="0">
            <a:noAutofit/>
          </a:bodyPr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659002" y="3897450"/>
            <a:ext cx="761648" cy="321096"/>
          </a:xfrm>
          <a:prstGeom prst="rect">
            <a:avLst/>
          </a:prstGeom>
          <a:noFill/>
          <a:ln w="0">
            <a:solidFill>
              <a:srgbClr val="000000"/>
            </a:solidFill>
            <a:custDash>
              <a:ds d="720000" sp="100000"/>
            </a:custDash>
          </a:ln>
        </p:spPr>
        <p:txBody>
          <a:bodyPr vert="horz" wrap="none" lIns="88438" tIns="44219" rIns="88438" bIns="44219" anchorCtr="0" compatLnSpc="0">
            <a:spAutoFit/>
          </a:bodyPr>
          <a:lstStyle/>
          <a:p>
            <a:pPr algn="ctr" hangingPunct="0"/>
            <a:r>
              <a:rPr lang="fr-FR" sz="1572">
                <a:latin typeface="Liberation Sans" pitchFamily="18"/>
                <a:ea typeface="Noto Sans CJK SC" pitchFamily="2"/>
                <a:cs typeface="Lohit Devanagari" pitchFamily="2"/>
              </a:rPr>
              <a:t>Sonde</a:t>
            </a:r>
          </a:p>
        </p:txBody>
      </p:sp>
      <p:sp>
        <p:nvSpPr>
          <p:cNvPr id="12" name="Connecteur droit 11"/>
          <p:cNvSpPr/>
          <p:nvPr/>
        </p:nvSpPr>
        <p:spPr>
          <a:xfrm>
            <a:off x="7075202" y="3402199"/>
            <a:ext cx="0" cy="49525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88438" tIns="44219" rIns="88438" bIns="4421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2905888" y="1703746"/>
            <a:ext cx="566002" cy="2122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8438" tIns="44219" rIns="88438" bIns="44219" anchor="ctr" anchorCtr="0" compatLnSpc="0">
            <a:noAutofit/>
          </a:bodyPr>
          <a:lstStyle/>
          <a:p>
            <a:pPr algn="ctr" hangingPunct="0">
              <a:defRPr sz="1200"/>
            </a:pPr>
            <a:r>
              <a:rPr lang="fr-FR" sz="1179">
                <a:latin typeface="Liberation Sans" pitchFamily="18"/>
                <a:ea typeface="Noto Sans CJK SC" pitchFamily="2"/>
                <a:cs typeface="Lohit Devanagari" pitchFamily="2"/>
              </a:rPr>
              <a:t>filtre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09350" y="934951"/>
            <a:ext cx="2000464" cy="145851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necteur droit 14"/>
          <p:cNvSpPr/>
          <p:nvPr/>
        </p:nvSpPr>
        <p:spPr>
          <a:xfrm flipV="1">
            <a:off x="3465793" y="1420837"/>
            <a:ext cx="2952470" cy="3257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88438" tIns="44219" rIns="88438" bIns="4421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17933" y="2349956"/>
            <a:ext cx="1347513" cy="234085"/>
          </a:xfrm>
          <a:prstGeom prst="rect">
            <a:avLst/>
          </a:prstGeom>
          <a:noFill/>
          <a:ln>
            <a:noFill/>
          </a:ln>
        </p:spPr>
        <p:txBody>
          <a:bodyPr vert="horz" wrap="none" lIns="88438" tIns="44219" rIns="88438" bIns="44219" anchorCtr="0" compatLnSpc="0">
            <a:spAutoFit/>
          </a:bodyPr>
          <a:lstStyle/>
          <a:p>
            <a:pPr hangingPunct="0"/>
            <a:r>
              <a:rPr lang="fr-FR" sz="982">
                <a:latin typeface="Liberation Sans" pitchFamily="18"/>
                <a:ea typeface="Noto Sans CJK SC" pitchFamily="2"/>
                <a:cs typeface="Lohit Devanagari" pitchFamily="2"/>
              </a:rPr>
              <a:t>Passe haut (484 nm)</a:t>
            </a:r>
          </a:p>
        </p:txBody>
      </p:sp>
      <p:sp>
        <p:nvSpPr>
          <p:cNvPr id="17" name="Forme libre 16"/>
          <p:cNvSpPr/>
          <p:nvPr/>
        </p:nvSpPr>
        <p:spPr>
          <a:xfrm>
            <a:off x="3290062" y="3230736"/>
            <a:ext cx="3288473" cy="134733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297" h="3525">
                <a:moveTo>
                  <a:pt x="0" y="3498"/>
                </a:moveTo>
                <a:cubicBezTo>
                  <a:pt x="472" y="3574"/>
                  <a:pt x="948" y="3463"/>
                  <a:pt x="1424" y="3459"/>
                </a:cubicBezTo>
                <a:cubicBezTo>
                  <a:pt x="1731" y="3457"/>
                  <a:pt x="2034" y="3441"/>
                  <a:pt x="2348" y="3410"/>
                </a:cubicBezTo>
                <a:cubicBezTo>
                  <a:pt x="2631" y="3381"/>
                  <a:pt x="2913" y="3348"/>
                  <a:pt x="3194" y="3385"/>
                </a:cubicBezTo>
                <a:cubicBezTo>
                  <a:pt x="3593" y="3437"/>
                  <a:pt x="3587" y="217"/>
                  <a:pt x="3900" y="100"/>
                </a:cubicBezTo>
                <a:cubicBezTo>
                  <a:pt x="4100" y="100"/>
                  <a:pt x="4500" y="67"/>
                  <a:pt x="4700" y="100"/>
                </a:cubicBezTo>
                <a:cubicBezTo>
                  <a:pt x="5903" y="118"/>
                  <a:pt x="8973" y="14"/>
                  <a:pt x="9297" y="0"/>
                </a:cubicBezTo>
              </a:path>
            </a:pathLst>
          </a:custGeom>
          <a:noFill/>
          <a:ln w="29160">
            <a:solidFill>
              <a:srgbClr val="3465A4"/>
            </a:solidFill>
            <a:prstDash val="solid"/>
            <a:tailEnd type="arrow"/>
          </a:ln>
        </p:spPr>
        <p:txBody>
          <a:bodyPr vert="horz" wrap="none" lIns="102588" tIns="58369" rIns="102588" bIns="5836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8" name="Connecteur droit 17"/>
          <p:cNvSpPr/>
          <p:nvPr/>
        </p:nvSpPr>
        <p:spPr>
          <a:xfrm flipH="1">
            <a:off x="6544574" y="3194901"/>
            <a:ext cx="2865387" cy="35835"/>
          </a:xfrm>
          <a:prstGeom prst="line">
            <a:avLst/>
          </a:prstGeom>
          <a:noFill/>
          <a:ln w="29160">
            <a:solidFill>
              <a:srgbClr val="3465A4"/>
            </a:solidFill>
            <a:prstDash val="solid"/>
            <a:headEnd type="arrow"/>
          </a:ln>
        </p:spPr>
        <p:txBody>
          <a:bodyPr vert="horz" wrap="none" lIns="102588" tIns="58369" rIns="102588" bIns="5836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19" name="Connecteur droit 18"/>
          <p:cNvSpPr/>
          <p:nvPr/>
        </p:nvSpPr>
        <p:spPr>
          <a:xfrm flipH="1">
            <a:off x="6579951" y="2906947"/>
            <a:ext cx="2830011" cy="0"/>
          </a:xfrm>
          <a:prstGeom prst="line">
            <a:avLst/>
          </a:prstGeom>
          <a:noFill/>
          <a:ln w="29160">
            <a:solidFill>
              <a:srgbClr val="800080"/>
            </a:solidFill>
            <a:prstDash val="solid"/>
            <a:headEnd type="arrow"/>
            <a:tailEnd type="arrow"/>
          </a:ln>
        </p:spPr>
        <p:txBody>
          <a:bodyPr vert="horz" wrap="none" lIns="102588" tIns="58369" rIns="102588" bIns="5836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849178" y="1421191"/>
            <a:ext cx="1415005" cy="3537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9211E"/>
          </a:solidFill>
          <a:ln w="0">
            <a:solidFill>
              <a:srgbClr val="C9211E"/>
            </a:solidFill>
            <a:prstDash val="solid"/>
          </a:ln>
        </p:spPr>
        <p:txBody>
          <a:bodyPr vert="horz" wrap="none" lIns="88438" tIns="44219" rIns="88438" bIns="44219" anchor="ctr" anchorCtr="0" compatLnSpc="0">
            <a:noAutofit/>
          </a:bodyPr>
          <a:lstStyle/>
          <a:p>
            <a:pPr algn="ctr" hangingPunct="0">
              <a:defRPr sz="1800">
                <a:solidFill>
                  <a:srgbClr val="FFFFFF"/>
                </a:solidFill>
              </a:defRPr>
            </a:pPr>
            <a:r>
              <a:rPr lang="fr-FR" sz="1376">
                <a:solidFill>
                  <a:srgbClr val="FFFFFF"/>
                </a:solidFill>
                <a:latin typeface="Liberation Sans" pitchFamily="18"/>
                <a:ea typeface="Noto Sans CJK SC" pitchFamily="2"/>
                <a:cs typeface="Lohit Devanagari" pitchFamily="2"/>
              </a:rPr>
              <a:t>Spectromètre</a:t>
            </a:r>
          </a:p>
        </p:txBody>
      </p:sp>
      <p:sp>
        <p:nvSpPr>
          <p:cNvPr id="21" name="Forme libre 20"/>
          <p:cNvSpPr/>
          <p:nvPr/>
        </p:nvSpPr>
        <p:spPr>
          <a:xfrm rot="9629400">
            <a:off x="3738653" y="1319825"/>
            <a:ext cx="2693311" cy="20970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82" h="5205">
                <a:moveTo>
                  <a:pt x="0" y="0"/>
                </a:moveTo>
                <a:cubicBezTo>
                  <a:pt x="791" y="251"/>
                  <a:pt x="5197" y="1757"/>
                  <a:pt x="5825" y="2043"/>
                </a:cubicBezTo>
                <a:cubicBezTo>
                  <a:pt x="6238" y="2365"/>
                  <a:pt x="5907" y="3847"/>
                  <a:pt x="5948" y="4749"/>
                </a:cubicBezTo>
                <a:lnTo>
                  <a:pt x="6152" y="5004"/>
                </a:lnTo>
                <a:lnTo>
                  <a:pt x="6782" y="5205"/>
                </a:lnTo>
              </a:path>
            </a:pathLst>
          </a:custGeom>
          <a:noFill/>
          <a:ln w="29160">
            <a:solidFill>
              <a:srgbClr val="800080"/>
            </a:solidFill>
            <a:prstDash val="solid"/>
            <a:tailEnd type="arrow"/>
          </a:ln>
        </p:spPr>
        <p:txBody>
          <a:bodyPr vert="horz" wrap="none" lIns="102588" tIns="58369" rIns="102588" bIns="5836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2" name="Connecteur droit 21"/>
          <p:cNvSpPr/>
          <p:nvPr/>
        </p:nvSpPr>
        <p:spPr>
          <a:xfrm flipH="1" flipV="1">
            <a:off x="2264183" y="1562691"/>
            <a:ext cx="636751" cy="212251"/>
          </a:xfrm>
          <a:prstGeom prst="line">
            <a:avLst/>
          </a:prstGeom>
          <a:noFill/>
          <a:ln w="0">
            <a:solidFill>
              <a:srgbClr val="BF0041"/>
            </a:solidFill>
            <a:prstDash val="solid"/>
            <a:headEnd type="arrow"/>
            <a:tailEnd type="arrow"/>
          </a:ln>
        </p:spPr>
        <p:txBody>
          <a:bodyPr vert="horz" wrap="none" lIns="88438" tIns="44219" rIns="88438" bIns="4421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7161707" y="5095455"/>
            <a:ext cx="292500" cy="2925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999999"/>
          </a:solidFill>
          <a:ln w="0">
            <a:noFill/>
            <a:prstDash val="solid"/>
          </a:ln>
        </p:spPr>
        <p:txBody>
          <a:bodyPr vert="horz" wrap="none" lIns="88438" tIns="44219" rIns="88438" bIns="44219" anchor="ctr" anchorCtr="0" compatLnSpc="0">
            <a:noAutofit/>
          </a:bodyPr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778427" y="2694696"/>
            <a:ext cx="1768757" cy="3537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EEEEE"/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8438" tIns="44219" rIns="88438" bIns="44219" anchor="ctr" anchorCtr="0" compatLnSpc="0">
            <a:noAutofit/>
          </a:bodyPr>
          <a:lstStyle/>
          <a:p>
            <a:pPr algn="ctr" hangingPunct="0">
              <a:defRPr sz="1800"/>
            </a:pPr>
            <a:r>
              <a:rPr lang="fr-FR" sz="1474">
                <a:latin typeface="Liberation Sans" pitchFamily="18"/>
                <a:ea typeface="Noto Sans CJK SC" pitchFamily="2"/>
                <a:cs typeface="Lohit Devanagari" pitchFamily="2"/>
              </a:rPr>
              <a:t>Source large bande</a:t>
            </a:r>
          </a:p>
        </p:txBody>
      </p:sp>
      <p:sp>
        <p:nvSpPr>
          <p:cNvPr id="31" name="Connecteur droit 30"/>
          <p:cNvSpPr/>
          <p:nvPr/>
        </p:nvSpPr>
        <p:spPr>
          <a:xfrm flipH="1">
            <a:off x="6579951" y="3136873"/>
            <a:ext cx="2830011" cy="0"/>
          </a:xfrm>
          <a:prstGeom prst="line">
            <a:avLst/>
          </a:prstGeom>
          <a:noFill/>
          <a:ln w="29160">
            <a:solidFill>
              <a:srgbClr val="DDDDDD"/>
            </a:solidFill>
            <a:prstDash val="solid"/>
            <a:headEnd type="arrow"/>
          </a:ln>
        </p:spPr>
        <p:txBody>
          <a:bodyPr vert="horz" wrap="none" lIns="102588" tIns="58369" rIns="102588" bIns="5836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2" name="Connecteur droit 31"/>
          <p:cNvSpPr/>
          <p:nvPr/>
        </p:nvSpPr>
        <p:spPr>
          <a:xfrm flipH="1">
            <a:off x="6579951" y="3004210"/>
            <a:ext cx="2830011" cy="0"/>
          </a:xfrm>
          <a:prstGeom prst="line">
            <a:avLst/>
          </a:prstGeom>
          <a:noFill/>
          <a:ln w="29160">
            <a:solidFill>
              <a:srgbClr val="999999"/>
            </a:solidFill>
            <a:prstDash val="solid"/>
            <a:headEnd type="arrow"/>
          </a:ln>
        </p:spPr>
        <p:txBody>
          <a:bodyPr vert="horz" wrap="none" lIns="102588" tIns="58369" rIns="102588" bIns="5836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5" name="Forme libre 34"/>
          <p:cNvSpPr/>
          <p:nvPr/>
        </p:nvSpPr>
        <p:spPr>
          <a:xfrm>
            <a:off x="3290063" y="2741847"/>
            <a:ext cx="3301916" cy="35622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58" h="1008">
                <a:moveTo>
                  <a:pt x="0" y="0"/>
                </a:moveTo>
                <a:cubicBezTo>
                  <a:pt x="523" y="200"/>
                  <a:pt x="1952" y="1002"/>
                  <a:pt x="2323" y="1008"/>
                </a:cubicBezTo>
                <a:cubicBezTo>
                  <a:pt x="2568" y="1012"/>
                  <a:pt x="7958" y="781"/>
                  <a:pt x="7958" y="781"/>
                </a:cubicBezTo>
              </a:path>
            </a:pathLst>
          </a:custGeom>
          <a:noFill/>
          <a:ln w="29160">
            <a:solidFill>
              <a:srgbClr val="999999"/>
            </a:solidFill>
            <a:prstDash val="solid"/>
            <a:tailEnd type="arrow"/>
          </a:ln>
        </p:spPr>
        <p:txBody>
          <a:bodyPr vert="horz" wrap="none" lIns="102588" tIns="58369" rIns="102588" bIns="5836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6" name="Forme libre 35"/>
          <p:cNvSpPr/>
          <p:nvPr/>
        </p:nvSpPr>
        <p:spPr>
          <a:xfrm>
            <a:off x="3285277" y="2833235"/>
            <a:ext cx="3293258" cy="35339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920" h="1000">
                <a:moveTo>
                  <a:pt x="0" y="0"/>
                </a:moveTo>
                <a:cubicBezTo>
                  <a:pt x="323" y="200"/>
                  <a:pt x="1782" y="1000"/>
                  <a:pt x="2123" y="1000"/>
                </a:cubicBezTo>
                <a:cubicBezTo>
                  <a:pt x="2411" y="1000"/>
                  <a:pt x="7920" y="808"/>
                  <a:pt x="7920" y="808"/>
                </a:cubicBezTo>
              </a:path>
            </a:pathLst>
          </a:custGeom>
          <a:noFill/>
          <a:ln w="29160">
            <a:solidFill>
              <a:srgbClr val="CCCCCC"/>
            </a:solidFill>
            <a:prstDash val="solid"/>
            <a:tailEnd type="arrow"/>
          </a:ln>
        </p:spPr>
        <p:txBody>
          <a:bodyPr vert="horz" wrap="none" lIns="102588" tIns="58369" rIns="102588" bIns="5836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7" name="Forme libre 36"/>
          <p:cNvSpPr/>
          <p:nvPr/>
        </p:nvSpPr>
        <p:spPr>
          <a:xfrm>
            <a:off x="636926" y="5878458"/>
            <a:ext cx="424502" cy="26531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58466"/>
          </a:solidFill>
          <a:ln w="0">
            <a:solidFill>
              <a:srgbClr val="158466"/>
            </a:solidFill>
            <a:prstDash val="solid"/>
          </a:ln>
        </p:spPr>
        <p:txBody>
          <a:bodyPr vert="horz" wrap="none" lIns="88438" tIns="44219" rIns="88438" bIns="44219" anchor="ctr" anchorCtr="0" compatLnSpc="0">
            <a:noAutofit/>
          </a:bodyPr>
          <a:lstStyle/>
          <a:p>
            <a:pPr algn="ctr" hangingPunct="0">
              <a:defRPr sz="1800"/>
            </a:pPr>
            <a:r>
              <a:rPr lang="fr-FR" sz="1769">
                <a:latin typeface="Liberation Sans" pitchFamily="18"/>
                <a:ea typeface="Noto Sans CJK SC" pitchFamily="2"/>
                <a:cs typeface="Lohit Devanagari" pitchFamily="2"/>
              </a:rPr>
              <a:t>PC</a:t>
            </a:r>
          </a:p>
        </p:txBody>
      </p:sp>
      <p:sp>
        <p:nvSpPr>
          <p:cNvPr id="38" name="Forme libre 37"/>
          <p:cNvSpPr/>
          <p:nvPr/>
        </p:nvSpPr>
        <p:spPr>
          <a:xfrm>
            <a:off x="495425" y="5170955"/>
            <a:ext cx="919753" cy="4245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1D41A"/>
          </a:solidFill>
          <a:ln w="0">
            <a:solidFill>
              <a:srgbClr val="81D41A"/>
            </a:solidFill>
            <a:prstDash val="solid"/>
          </a:ln>
        </p:spPr>
        <p:txBody>
          <a:bodyPr vert="horz" wrap="none" lIns="88438" tIns="44219" rIns="88438" bIns="44219" anchor="ctr" anchorCtr="0" compatLnSpc="0">
            <a:noAutofit/>
          </a:bodyPr>
          <a:lstStyle/>
          <a:p>
            <a:pPr algn="ctr" hangingPunct="0">
              <a:defRPr sz="1800"/>
            </a:pPr>
            <a:r>
              <a:rPr lang="fr-FR" sz="982" dirty="0">
                <a:latin typeface="Liberation Sans" pitchFamily="18"/>
                <a:ea typeface="Noto Sans CJK SC" pitchFamily="2"/>
                <a:cs typeface="Lohit Devanagari" pitchFamily="2"/>
              </a:rPr>
              <a:t>Carte contrôle </a:t>
            </a:r>
            <a:br>
              <a:rPr lang="fr-FR" sz="982" dirty="0">
                <a:latin typeface="Liberation Sans" pitchFamily="18"/>
                <a:ea typeface="Noto Sans CJK SC" pitchFamily="2"/>
                <a:cs typeface="Lohit Devanagari" pitchFamily="2"/>
              </a:rPr>
            </a:br>
            <a:r>
              <a:rPr lang="fr-FR" sz="982" dirty="0">
                <a:latin typeface="Liberation Sans" pitchFamily="18"/>
                <a:ea typeface="Noto Sans CJK SC" pitchFamily="2"/>
                <a:cs typeface="Lohit Devanagari" pitchFamily="2"/>
              </a:rPr>
              <a:t>(</a:t>
            </a:r>
            <a:r>
              <a:rPr lang="fr-FR" sz="982" dirty="0" err="1">
                <a:latin typeface="Liberation Sans" pitchFamily="18"/>
                <a:ea typeface="Noto Sans CJK SC" pitchFamily="2"/>
                <a:cs typeface="Lohit Devanagari" pitchFamily="2"/>
              </a:rPr>
              <a:t>Arduino</a:t>
            </a:r>
            <a:r>
              <a:rPr lang="fr-FR" sz="982" dirty="0">
                <a:latin typeface="Liberation Sans" pitchFamily="18"/>
                <a:ea typeface="Noto Sans CJK SC" pitchFamily="2"/>
                <a:cs typeface="Lohit Devanagari" pitchFamily="2"/>
              </a:rPr>
              <a:t>)</a:t>
            </a:r>
            <a:endParaRPr lang="fr-FR" sz="982" dirty="0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9" name="Connecteur droit 38"/>
          <p:cNvSpPr/>
          <p:nvPr/>
        </p:nvSpPr>
        <p:spPr>
          <a:xfrm>
            <a:off x="778427" y="5595458"/>
            <a:ext cx="0" cy="283001"/>
          </a:xfrm>
          <a:prstGeom prst="line">
            <a:avLst/>
          </a:prstGeom>
          <a:noFill/>
          <a:ln w="0">
            <a:solidFill>
              <a:srgbClr val="224B12"/>
            </a:solidFill>
            <a:prstDash val="solid"/>
            <a:headEnd type="arrow"/>
            <a:tailEnd type="arrow"/>
          </a:ln>
        </p:spPr>
        <p:txBody>
          <a:bodyPr vert="horz" wrap="none" lIns="88438" tIns="44219" rIns="88438" bIns="4421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cxnSp>
        <p:nvCxnSpPr>
          <p:cNvPr id="40" name="Connecteur en angle 39"/>
          <p:cNvCxnSpPr>
            <a:endCxn id="38" idx="1"/>
          </p:cNvCxnSpPr>
          <p:nvPr/>
        </p:nvCxnSpPr>
        <p:spPr>
          <a:xfrm flipH="1">
            <a:off x="1415180" y="4958704"/>
            <a:ext cx="283001" cy="424502"/>
          </a:xfrm>
          <a:prstGeom prst="bentConnector3">
            <a:avLst/>
          </a:prstGeom>
          <a:noFill/>
          <a:ln w="19080">
            <a:solidFill>
              <a:srgbClr val="069A2E"/>
            </a:solidFill>
            <a:custDash>
              <a:ds d="96226" sp="96226"/>
              <a:ds d="96226" sp="96226"/>
              <a:ds d="479245" sp="96226"/>
              <a:ds d="479245" sp="96226"/>
              <a:ds d="479245" sp="96226"/>
            </a:custDash>
          </a:ln>
        </p:spPr>
      </p:cxnSp>
      <p:cxnSp>
        <p:nvCxnSpPr>
          <p:cNvPr id="41" name="Connecteur en angle 40"/>
          <p:cNvCxnSpPr/>
          <p:nvPr/>
        </p:nvCxnSpPr>
        <p:spPr>
          <a:xfrm flipH="1">
            <a:off x="1450909" y="5215528"/>
            <a:ext cx="1737980" cy="341016"/>
          </a:xfrm>
          <a:prstGeom prst="bentConnector3">
            <a:avLst/>
          </a:prstGeom>
          <a:noFill/>
          <a:ln w="19080">
            <a:solidFill>
              <a:srgbClr val="069A2E"/>
            </a:solidFill>
            <a:custDash>
              <a:ds d="96226" sp="96226"/>
              <a:ds d="96226" sp="96226"/>
              <a:ds d="479245" sp="96226"/>
              <a:ds d="479245" sp="96226"/>
              <a:ds d="479245" sp="96226"/>
            </a:custDash>
          </a:ln>
        </p:spPr>
      </p:cxnSp>
      <p:sp>
        <p:nvSpPr>
          <p:cNvPr id="43" name="Forme libre 42"/>
          <p:cNvSpPr/>
          <p:nvPr/>
        </p:nvSpPr>
        <p:spPr>
          <a:xfrm rot="8655600">
            <a:off x="-379138" y="2238103"/>
            <a:ext cx="2385346" cy="246847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44" h="6979">
                <a:moveTo>
                  <a:pt x="0" y="6974"/>
                </a:moveTo>
                <a:cubicBezTo>
                  <a:pt x="287" y="7036"/>
                  <a:pt x="1326" y="6467"/>
                  <a:pt x="1513" y="6584"/>
                </a:cubicBezTo>
                <a:lnTo>
                  <a:pt x="2305" y="6169"/>
                </a:lnTo>
                <a:lnTo>
                  <a:pt x="3823" y="4058"/>
                </a:lnTo>
                <a:lnTo>
                  <a:pt x="6744" y="0"/>
                </a:lnTo>
              </a:path>
            </a:pathLst>
          </a:custGeom>
          <a:noFill/>
          <a:ln w="19080">
            <a:solidFill>
              <a:srgbClr val="069A2E"/>
            </a:solidFill>
            <a:custDash>
              <a:ds d="96226" sp="96226"/>
              <a:ds d="96226" sp="96226"/>
              <a:ds d="479245" sp="96226"/>
              <a:ds d="479245" sp="96226"/>
              <a:ds d="479245" sp="96226"/>
            </a:custDash>
          </a:ln>
        </p:spPr>
        <p:txBody>
          <a:bodyPr vert="horz" wrap="none" lIns="97636" tIns="53416" rIns="97636" bIns="53416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547185" y="5170956"/>
            <a:ext cx="402511" cy="234085"/>
          </a:xfrm>
          <a:prstGeom prst="rect">
            <a:avLst/>
          </a:prstGeom>
          <a:noFill/>
          <a:ln>
            <a:noFill/>
          </a:ln>
        </p:spPr>
        <p:txBody>
          <a:bodyPr vert="horz" wrap="none" lIns="88438" tIns="44219" rIns="88438" bIns="44219" anchorCtr="0" compatLnSpc="0">
            <a:spAutoFit/>
          </a:bodyPr>
          <a:lstStyle/>
          <a:p>
            <a:pPr hangingPunct="0"/>
            <a:r>
              <a:rPr lang="fr-FR" sz="982">
                <a:latin typeface="Liberation Sans" pitchFamily="18"/>
                <a:ea typeface="Noto Sans CJK SC" pitchFamily="2"/>
                <a:cs typeface="Lohit Devanagari" pitchFamily="2"/>
              </a:rPr>
              <a:t>TTL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849178" y="1829773"/>
            <a:ext cx="577430" cy="234085"/>
          </a:xfrm>
          <a:prstGeom prst="rect">
            <a:avLst/>
          </a:prstGeom>
          <a:noFill/>
          <a:ln>
            <a:noFill/>
          </a:ln>
        </p:spPr>
        <p:txBody>
          <a:bodyPr vert="horz" wrap="none" lIns="88438" tIns="44219" rIns="88438" bIns="44219" anchorCtr="0" compatLnSpc="0">
            <a:spAutoFit/>
          </a:bodyPr>
          <a:lstStyle/>
          <a:p>
            <a:pPr hangingPunct="0"/>
            <a:r>
              <a:rPr lang="fr-FR" sz="982">
                <a:latin typeface="Liberation Sans" pitchFamily="18"/>
                <a:ea typeface="Noto Sans CJK SC" pitchFamily="2"/>
                <a:cs typeface="Lohit Devanagari" pitchFamily="2"/>
              </a:rPr>
              <a:t>Trigger</a:t>
            </a:r>
          </a:p>
        </p:txBody>
      </p:sp>
      <p:sp>
        <p:nvSpPr>
          <p:cNvPr id="46" name="Forme libre 45"/>
          <p:cNvSpPr/>
          <p:nvPr/>
        </p:nvSpPr>
        <p:spPr>
          <a:xfrm rot="8655600">
            <a:off x="551473" y="4027141"/>
            <a:ext cx="888622" cy="976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513" h="2760">
                <a:moveTo>
                  <a:pt x="111" y="1968"/>
                </a:moveTo>
                <a:cubicBezTo>
                  <a:pt x="398" y="2030"/>
                  <a:pt x="-147" y="2292"/>
                  <a:pt x="40" y="2409"/>
                </a:cubicBezTo>
                <a:lnTo>
                  <a:pt x="527" y="2760"/>
                </a:lnTo>
                <a:lnTo>
                  <a:pt x="877" y="2273"/>
                </a:lnTo>
                <a:lnTo>
                  <a:pt x="2513" y="0"/>
                </a:lnTo>
              </a:path>
            </a:pathLst>
          </a:custGeom>
          <a:noFill/>
          <a:ln w="19080">
            <a:solidFill>
              <a:srgbClr val="069A2E"/>
            </a:solidFill>
            <a:custDash>
              <a:ds d="96226" sp="96226"/>
              <a:ds d="96226" sp="96226"/>
              <a:ds d="479245" sp="96226"/>
              <a:ds d="479245" sp="96226"/>
              <a:ds d="479245" sp="96226"/>
            </a:custDash>
          </a:ln>
        </p:spPr>
        <p:txBody>
          <a:bodyPr vert="horz" wrap="none" lIns="97636" tIns="53416" rIns="97636" bIns="53416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132179" y="3881533"/>
            <a:ext cx="444574" cy="234085"/>
          </a:xfrm>
          <a:prstGeom prst="rect">
            <a:avLst/>
          </a:prstGeom>
          <a:noFill/>
          <a:ln>
            <a:noFill/>
          </a:ln>
        </p:spPr>
        <p:txBody>
          <a:bodyPr vert="horz" wrap="none" lIns="88438" tIns="44219" rIns="88438" bIns="44219" anchorCtr="0" compatLnSpc="0">
            <a:spAutoFit/>
          </a:bodyPr>
          <a:lstStyle/>
          <a:p>
            <a:pPr hangingPunct="0"/>
            <a:r>
              <a:rPr lang="fr-FR" sz="982">
                <a:latin typeface="Liberation Sans" pitchFamily="18"/>
                <a:ea typeface="Noto Sans CJK SC" pitchFamily="2"/>
                <a:cs typeface="Lohit Devanagari" pitchFamily="2"/>
              </a:rPr>
              <a:t>0-5V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698181" y="4958705"/>
            <a:ext cx="444574" cy="234085"/>
          </a:xfrm>
          <a:prstGeom prst="rect">
            <a:avLst/>
          </a:prstGeom>
          <a:noFill/>
          <a:ln>
            <a:noFill/>
          </a:ln>
        </p:spPr>
        <p:txBody>
          <a:bodyPr vert="horz" wrap="none" lIns="88438" tIns="44219" rIns="88438" bIns="44219" anchorCtr="0" compatLnSpc="0">
            <a:spAutoFit/>
          </a:bodyPr>
          <a:lstStyle/>
          <a:p>
            <a:pPr hangingPunct="0"/>
            <a:r>
              <a:rPr lang="fr-FR" sz="982">
                <a:latin typeface="Liberation Sans" pitchFamily="18"/>
                <a:ea typeface="Noto Sans CJK SC" pitchFamily="2"/>
                <a:cs typeface="Lohit Devanagari" pitchFamily="2"/>
              </a:rPr>
              <a:t>0-5V</a:t>
            </a:r>
          </a:p>
        </p:txBody>
      </p:sp>
      <p:sp>
        <p:nvSpPr>
          <p:cNvPr id="49" name="Forme libre 48"/>
          <p:cNvSpPr/>
          <p:nvPr/>
        </p:nvSpPr>
        <p:spPr>
          <a:xfrm rot="8655600">
            <a:off x="-1065232" y="1808359"/>
            <a:ext cx="3120088" cy="386544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821" h="10928">
                <a:moveTo>
                  <a:pt x="0" y="9877"/>
                </a:moveTo>
                <a:cubicBezTo>
                  <a:pt x="162" y="9994"/>
                  <a:pt x="1274" y="10811"/>
                  <a:pt x="1461" y="10928"/>
                </a:cubicBezTo>
                <a:lnTo>
                  <a:pt x="8821" y="701"/>
                </a:lnTo>
                <a:lnTo>
                  <a:pt x="7847" y="0"/>
                </a:lnTo>
              </a:path>
            </a:pathLst>
          </a:custGeom>
          <a:noFill/>
          <a:ln w="12600">
            <a:solidFill>
              <a:srgbClr val="224B12"/>
            </a:solidFill>
            <a:prstDash val="solid"/>
            <a:headEnd type="arrow"/>
            <a:tailEnd type="arrow"/>
          </a:ln>
        </p:spPr>
        <p:txBody>
          <a:bodyPr vert="horz" wrap="none" lIns="94452" tIns="50233" rIns="94452" bIns="50233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2470081" y="4109702"/>
            <a:ext cx="788835" cy="263195"/>
          </a:xfrm>
          <a:prstGeom prst="rect">
            <a:avLst/>
          </a:prstGeom>
          <a:noFill/>
          <a:ln>
            <a:noFill/>
          </a:ln>
        </p:spPr>
        <p:txBody>
          <a:bodyPr vert="horz" wrap="none" lIns="88438" tIns="44219" rIns="88438" bIns="44219" anchorCtr="0" compatLnSpc="0">
            <a:spAutoFit/>
          </a:bodyPr>
          <a:lstStyle/>
          <a:p>
            <a:pPr algn="ctr" hangingPunct="0"/>
            <a:r>
              <a:rPr lang="fr-FR" altLang="zh-CN" sz="1179">
                <a:latin typeface="Liberation Sans" pitchFamily="34"/>
                <a:ea typeface="Liberation Sans" pitchFamily="34"/>
                <a:cs typeface="Liberation Sans" pitchFamily="34"/>
              </a:rPr>
              <a:t>ᶲ=</a:t>
            </a:r>
            <a:r>
              <a:rPr lang="fr-FR" sz="1179">
                <a:latin typeface="Liberation Sans" pitchFamily="18"/>
                <a:ea typeface="Noto Sans CJK SC" pitchFamily="2"/>
                <a:cs typeface="Lohit Devanagari" pitchFamily="2"/>
              </a:rPr>
              <a:t>200µm</a:t>
            </a:r>
          </a:p>
        </p:txBody>
      </p:sp>
      <p:sp>
        <p:nvSpPr>
          <p:cNvPr id="51" name="Connecteur droit 50"/>
          <p:cNvSpPr/>
          <p:nvPr/>
        </p:nvSpPr>
        <p:spPr>
          <a:xfrm flipH="1" flipV="1">
            <a:off x="6683910" y="4588540"/>
            <a:ext cx="336296" cy="5069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88438" tIns="44219" rIns="88438" bIns="4421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2" name="Connecteur droit 51"/>
          <p:cNvSpPr/>
          <p:nvPr/>
        </p:nvSpPr>
        <p:spPr>
          <a:xfrm flipH="1">
            <a:off x="6716526" y="5383206"/>
            <a:ext cx="571410" cy="35375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88438" tIns="44219" rIns="88438" bIns="4421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4946384" y="5576389"/>
            <a:ext cx="1770257" cy="321096"/>
          </a:xfrm>
          <a:prstGeom prst="rect">
            <a:avLst/>
          </a:prstGeom>
          <a:noFill/>
          <a:ln w="0">
            <a:solidFill>
              <a:srgbClr val="000000"/>
            </a:solidFill>
            <a:custDash>
              <a:ds d="720000" sp="100000"/>
            </a:custDash>
          </a:ln>
        </p:spPr>
        <p:txBody>
          <a:bodyPr vert="horz" wrap="none" lIns="88438" tIns="44219" rIns="88438" bIns="44219" anchorCtr="0" compatLnSpc="0">
            <a:spAutoFit/>
          </a:bodyPr>
          <a:lstStyle/>
          <a:p>
            <a:pPr algn="ctr" hangingPunct="0"/>
            <a:r>
              <a:rPr lang="fr-FR" sz="1572" dirty="0">
                <a:latin typeface="Liberation Sans" pitchFamily="18"/>
                <a:ea typeface="Noto Sans CJK SC" pitchFamily="2"/>
                <a:cs typeface="Lohit Devanagari" pitchFamily="2"/>
              </a:rPr>
              <a:t>Source Blanche </a:t>
            </a:r>
            <a:r>
              <a:rPr lang="fr-FR" sz="1572" dirty="0">
                <a:latin typeface="Liberation Sans" pitchFamily="18"/>
                <a:ea typeface="Noto Sans CJK SC" pitchFamily="2"/>
                <a:cs typeface="Lohit Devanagari" pitchFamily="2"/>
              </a:rPr>
              <a:t>2</a:t>
            </a:r>
          </a:p>
        </p:txBody>
      </p:sp>
      <p:sp>
        <p:nvSpPr>
          <p:cNvPr id="54" name="Connecteur droit 53"/>
          <p:cNvSpPr/>
          <p:nvPr/>
        </p:nvSpPr>
        <p:spPr>
          <a:xfrm flipV="1">
            <a:off x="8030331" y="5095455"/>
            <a:ext cx="728479" cy="15378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88438" tIns="44219" rIns="88438" bIns="4421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8758779" y="4925392"/>
            <a:ext cx="682972" cy="321096"/>
          </a:xfrm>
          <a:prstGeom prst="rect">
            <a:avLst/>
          </a:prstGeom>
          <a:noFill/>
          <a:ln w="0">
            <a:solidFill>
              <a:srgbClr val="000000"/>
            </a:solidFill>
            <a:custDash>
              <a:ds d="720000" sp="100000"/>
            </a:custDash>
          </a:ln>
        </p:spPr>
        <p:txBody>
          <a:bodyPr vert="horz" wrap="none" lIns="88438" tIns="44219" rIns="88438" bIns="44219" anchorCtr="0" compatLnSpc="0">
            <a:spAutoFit/>
          </a:bodyPr>
          <a:lstStyle/>
          <a:p>
            <a:pPr algn="ctr" hangingPunct="0"/>
            <a:r>
              <a:rPr lang="fr-FR" sz="1572" dirty="0">
                <a:latin typeface="Liberation Sans" pitchFamily="18"/>
                <a:ea typeface="Noto Sans CJK SC" pitchFamily="2"/>
                <a:cs typeface="Lohit Devanagari" pitchFamily="2"/>
              </a:rPr>
              <a:t>Laser</a:t>
            </a:r>
            <a:endParaRPr lang="fr-FR" sz="1572" dirty="0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497021" y="4277734"/>
            <a:ext cx="788835" cy="263195"/>
          </a:xfrm>
          <a:prstGeom prst="rect">
            <a:avLst/>
          </a:prstGeom>
          <a:noFill/>
          <a:ln>
            <a:noFill/>
          </a:ln>
        </p:spPr>
        <p:txBody>
          <a:bodyPr vert="horz" wrap="none" lIns="88438" tIns="44219" rIns="88438" bIns="44219" anchorCtr="0" compatLnSpc="0">
            <a:spAutoFit/>
          </a:bodyPr>
          <a:lstStyle/>
          <a:p>
            <a:pPr algn="ctr" hangingPunct="0"/>
            <a:r>
              <a:rPr lang="fr-FR" altLang="zh-CN" sz="1179">
                <a:latin typeface="Liberation Sans" pitchFamily="34"/>
                <a:ea typeface="Liberation Sans" pitchFamily="34"/>
                <a:cs typeface="Liberation Sans" pitchFamily="34"/>
              </a:rPr>
              <a:t>ᶲ=</a:t>
            </a:r>
            <a:r>
              <a:rPr lang="fr-FR" sz="1179">
                <a:latin typeface="Liberation Sans" pitchFamily="18"/>
                <a:ea typeface="Noto Sans CJK SC" pitchFamily="2"/>
                <a:cs typeface="Lohit Devanagari" pitchFamily="2"/>
              </a:rPr>
              <a:t>200µm</a:t>
            </a:r>
          </a:p>
        </p:txBody>
      </p:sp>
      <p:sp>
        <p:nvSpPr>
          <p:cNvPr id="59" name="Forme libre 58"/>
          <p:cNvSpPr/>
          <p:nvPr/>
        </p:nvSpPr>
        <p:spPr>
          <a:xfrm>
            <a:off x="424676" y="1350440"/>
            <a:ext cx="4315767" cy="438651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3465A4"/>
            </a:solidFill>
            <a:prstDash val="solid"/>
          </a:ln>
        </p:spPr>
        <p:txBody>
          <a:bodyPr vert="horz" wrap="none" lIns="102588" tIns="58369" rIns="102588" bIns="58369" anchor="ctr" anchorCtr="0" compatLnSpc="0">
            <a:noAutofit/>
          </a:bodyPr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001989" y="1348319"/>
            <a:ext cx="1738454" cy="292178"/>
          </a:xfrm>
          <a:prstGeom prst="rect">
            <a:avLst/>
          </a:prstGeom>
          <a:noFill/>
          <a:ln>
            <a:noFill/>
          </a:ln>
        </p:spPr>
        <p:txBody>
          <a:bodyPr vert="horz" wrap="none" lIns="88438" tIns="44219" rIns="88438" bIns="44219" anchorCtr="0" compatLnSpc="0">
            <a:spAutoFit/>
          </a:bodyPr>
          <a:lstStyle/>
          <a:p>
            <a:pPr algn="r" hangingPunct="0"/>
            <a:r>
              <a:rPr lang="fr-FR" sz="1376">
                <a:latin typeface="Liberation Sans" pitchFamily="18"/>
                <a:ea typeface="Noto Sans CJK SC" pitchFamily="2"/>
                <a:cs typeface="Lohit Devanagari" pitchFamily="2"/>
              </a:rPr>
              <a:t>Bloc électro-optique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4913767" y="4416793"/>
            <a:ext cx="1770257" cy="321096"/>
          </a:xfrm>
          <a:prstGeom prst="rect">
            <a:avLst/>
          </a:prstGeom>
          <a:noFill/>
          <a:ln w="0">
            <a:solidFill>
              <a:srgbClr val="000000"/>
            </a:solidFill>
            <a:custDash>
              <a:ds d="720000" sp="100000"/>
            </a:custDash>
          </a:ln>
        </p:spPr>
        <p:txBody>
          <a:bodyPr vert="horz" wrap="none" lIns="88438" tIns="44219" rIns="88438" bIns="44219" anchorCtr="0" compatLnSpc="0">
            <a:spAutoFit/>
          </a:bodyPr>
          <a:lstStyle/>
          <a:p>
            <a:pPr algn="ctr" hangingPunct="0"/>
            <a:r>
              <a:rPr lang="fr-FR" sz="1572" dirty="0">
                <a:latin typeface="Liberation Sans" pitchFamily="18"/>
                <a:ea typeface="Noto Sans CJK SC" pitchFamily="2"/>
                <a:cs typeface="Lohit Devanagari" pitchFamily="2"/>
              </a:rPr>
              <a:t>Source Blanche 1</a:t>
            </a:r>
            <a:endParaRPr lang="fr-FR" sz="1572" dirty="0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66" name="Connecteur droit 65"/>
          <p:cNvSpPr/>
          <p:nvPr/>
        </p:nvSpPr>
        <p:spPr>
          <a:xfrm flipV="1">
            <a:off x="7614084" y="4416794"/>
            <a:ext cx="663873" cy="669166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headEnd type="arrow"/>
          </a:ln>
        </p:spPr>
        <p:txBody>
          <a:bodyPr vert="horz" wrap="none" lIns="88438" tIns="44219" rIns="88438" bIns="4421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8277996" y="4257110"/>
            <a:ext cx="817240" cy="263195"/>
          </a:xfrm>
          <a:prstGeom prst="rect">
            <a:avLst/>
          </a:prstGeom>
          <a:noFill/>
          <a:ln w="0">
            <a:solidFill>
              <a:srgbClr val="000000"/>
            </a:solidFill>
            <a:custDash>
              <a:ds d="720000" sp="100000"/>
            </a:custDash>
          </a:ln>
        </p:spPr>
        <p:txBody>
          <a:bodyPr vert="horz" wrap="none" lIns="88438" tIns="44219" rIns="88438" bIns="44219" anchorCtr="0" compatLnSpc="0">
            <a:spAutoFit/>
          </a:bodyPr>
          <a:lstStyle/>
          <a:p>
            <a:pPr algn="ctr" hangingPunct="0"/>
            <a:r>
              <a:rPr lang="fr-FR" sz="1179" dirty="0">
                <a:latin typeface="Liberation Sans" pitchFamily="18"/>
                <a:ea typeface="Noto Sans CJK SC" pitchFamily="2"/>
                <a:cs typeface="Lohit Devanagari" pitchFamily="2"/>
              </a:rPr>
              <a:t>Détection</a:t>
            </a:r>
            <a:endParaRPr lang="fr-FR" sz="1179" dirty="0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75" name="Forme libre 74"/>
          <p:cNvSpPr/>
          <p:nvPr/>
        </p:nvSpPr>
        <p:spPr>
          <a:xfrm rot="8655600">
            <a:off x="96422" y="2904508"/>
            <a:ext cx="3270542" cy="16038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623" h="4058">
                <a:moveTo>
                  <a:pt x="0" y="1369"/>
                </a:moveTo>
                <a:cubicBezTo>
                  <a:pt x="287" y="1431"/>
                  <a:pt x="1223" y="1345"/>
                  <a:pt x="1411" y="1463"/>
                </a:cubicBezTo>
                <a:lnTo>
                  <a:pt x="2132" y="1488"/>
                </a:lnTo>
                <a:lnTo>
                  <a:pt x="5703" y="4058"/>
                </a:lnTo>
                <a:lnTo>
                  <a:pt x="8623" y="0"/>
                </a:lnTo>
              </a:path>
            </a:pathLst>
          </a:custGeom>
          <a:noFill/>
          <a:ln w="19080">
            <a:solidFill>
              <a:srgbClr val="069A2E"/>
            </a:solidFill>
            <a:custDash>
              <a:ds d="96226" sp="96226"/>
              <a:ds d="96226" sp="96226"/>
              <a:ds d="479245" sp="96226"/>
              <a:ds d="479245" sp="96226"/>
              <a:ds d="479245" sp="96226"/>
            </a:custDash>
          </a:ln>
        </p:spPr>
        <p:txBody>
          <a:bodyPr vert="horz" wrap="none" lIns="97636" tIns="53416" rIns="97636" bIns="53416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1354538" y="3173431"/>
            <a:ext cx="402511" cy="234085"/>
          </a:xfrm>
          <a:prstGeom prst="rect">
            <a:avLst/>
          </a:prstGeom>
          <a:noFill/>
          <a:ln>
            <a:noFill/>
          </a:ln>
        </p:spPr>
        <p:txBody>
          <a:bodyPr vert="horz" wrap="none" lIns="88438" tIns="44219" rIns="88438" bIns="44219" anchorCtr="0" compatLnSpc="0">
            <a:spAutoFit/>
          </a:bodyPr>
          <a:lstStyle/>
          <a:p>
            <a:pPr hangingPunct="0"/>
            <a:r>
              <a:rPr lang="fr-FR" sz="982" dirty="0">
                <a:latin typeface="Liberation Sans" pitchFamily="18"/>
                <a:ea typeface="Noto Sans CJK SC" pitchFamily="2"/>
                <a:cs typeface="Lohit Devanagari" pitchFamily="2"/>
              </a:rPr>
              <a:t>TTL</a:t>
            </a:r>
          </a:p>
        </p:txBody>
      </p:sp>
      <p:sp>
        <p:nvSpPr>
          <p:cNvPr id="79" name="Forme libre 78"/>
          <p:cNvSpPr/>
          <p:nvPr/>
        </p:nvSpPr>
        <p:spPr>
          <a:xfrm>
            <a:off x="2547184" y="2834073"/>
            <a:ext cx="672128" cy="3714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87" h="258">
                <a:moveTo>
                  <a:pt x="0" y="6"/>
                </a:moveTo>
                <a:cubicBezTo>
                  <a:pt x="333" y="-45"/>
                  <a:pt x="1652" y="246"/>
                  <a:pt x="1987" y="257"/>
                </a:cubicBezTo>
                <a:cubicBezTo>
                  <a:pt x="2299" y="267"/>
                  <a:pt x="2387" y="220"/>
                  <a:pt x="2387" y="220"/>
                </a:cubicBezTo>
              </a:path>
            </a:pathLst>
          </a:custGeom>
          <a:noFill/>
          <a:ln w="29160">
            <a:solidFill>
              <a:srgbClr val="999999"/>
            </a:solidFill>
            <a:prstDash val="solid"/>
            <a:headEnd type="arrow"/>
            <a:tailEnd type="arrow"/>
          </a:ln>
        </p:spPr>
        <p:txBody>
          <a:bodyPr vert="horz" wrap="none" lIns="102588" tIns="58369" rIns="102588" bIns="58369" anchor="ctr" anchorCtr="0" compatLnSpc="0"/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81" name="Forme libre 80"/>
          <p:cNvSpPr/>
          <p:nvPr/>
        </p:nvSpPr>
        <p:spPr>
          <a:xfrm>
            <a:off x="3214528" y="2602083"/>
            <a:ext cx="70750" cy="4598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8438" tIns="44219" rIns="88438" bIns="44219" anchor="ctr" anchorCtr="0" compatLnSpc="0">
            <a:noAutofit/>
          </a:bodyPr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82" name="Forme libre 81"/>
          <p:cNvSpPr/>
          <p:nvPr/>
        </p:nvSpPr>
        <p:spPr>
          <a:xfrm>
            <a:off x="7449930" y="5090707"/>
            <a:ext cx="292500" cy="2925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55308D"/>
          </a:solidFill>
          <a:ln w="0">
            <a:solidFill>
              <a:srgbClr val="55308D"/>
            </a:solidFill>
            <a:prstDash val="solid"/>
          </a:ln>
        </p:spPr>
        <p:txBody>
          <a:bodyPr vert="horz" wrap="none" lIns="88438" tIns="44219" rIns="88438" bIns="44219" anchor="ctr" anchorCtr="0" compatLnSpc="0">
            <a:noAutofit/>
          </a:bodyPr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83" name="Forme libre 82"/>
          <p:cNvSpPr/>
          <p:nvPr/>
        </p:nvSpPr>
        <p:spPr>
          <a:xfrm>
            <a:off x="7737831" y="5090707"/>
            <a:ext cx="292500" cy="2925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3465A4"/>
          </a:solidFill>
          <a:ln w="0">
            <a:solidFill>
              <a:srgbClr val="55308D"/>
            </a:solidFill>
            <a:prstDash val="solid"/>
          </a:ln>
        </p:spPr>
        <p:txBody>
          <a:bodyPr vert="horz" wrap="none" lIns="88438" tIns="44219" rIns="88438" bIns="44219" anchor="ctr" anchorCtr="0" compatLnSpc="0">
            <a:noAutofit/>
          </a:bodyPr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84" name="Forme libre 83"/>
          <p:cNvSpPr/>
          <p:nvPr/>
        </p:nvSpPr>
        <p:spPr>
          <a:xfrm>
            <a:off x="6869207" y="5095455"/>
            <a:ext cx="292500" cy="2925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CCCC"/>
          </a:solidFill>
          <a:ln w="0">
            <a:solidFill>
              <a:srgbClr val="CCCCCC"/>
            </a:solidFill>
            <a:prstDash val="solid"/>
          </a:ln>
        </p:spPr>
        <p:txBody>
          <a:bodyPr vert="horz" wrap="none" lIns="88438" tIns="44219" rIns="88438" bIns="44219" anchor="ctr" anchorCtr="0" compatLnSpc="0">
            <a:noAutofit/>
          </a:bodyPr>
          <a:lstStyle/>
          <a:p>
            <a:pPr hangingPunct="0"/>
            <a:endParaRPr lang="fr-FR" sz="1769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9410701" y="1256981"/>
            <a:ext cx="233443" cy="2338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fr-FR" sz="1625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fr-FR" sz="162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9405959" y="1572707"/>
            <a:ext cx="233443" cy="2338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fr-FR" sz="1625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7" name="Ellipse 86"/>
          <p:cNvSpPr/>
          <p:nvPr/>
        </p:nvSpPr>
        <p:spPr>
          <a:xfrm>
            <a:off x="9405958" y="1885036"/>
            <a:ext cx="233443" cy="2338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fr-FR" sz="1625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190524" y="637503"/>
            <a:ext cx="6118757" cy="458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7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Instrumentation</a:t>
            </a:r>
            <a:endParaRPr lang="fr-FR" sz="2377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44-4D2E-3546-8A94-A147F5BFDC69}" type="slidenum">
              <a:rPr lang="fr-FR" smtClean="0"/>
              <a:t>6</a:t>
            </a:fld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980543" y="902603"/>
            <a:ext cx="6118757" cy="458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77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Problématique</a:t>
            </a:r>
            <a:endParaRPr lang="fr-FR" sz="2377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841499" y="2404883"/>
            <a:ext cx="6502401" cy="2923024"/>
            <a:chOff x="980543" y="2399862"/>
            <a:chExt cx="6502401" cy="292302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543" y="3192462"/>
              <a:ext cx="5448300" cy="1971675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980543" y="2399862"/>
              <a:ext cx="16356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Tension </a:t>
              </a:r>
              <a:br>
                <a:rPr lang="fr-FR" dirty="0" smtClean="0"/>
              </a:br>
              <a:r>
                <a:rPr lang="fr-FR" dirty="0" smtClean="0"/>
                <a:t>Commande (%)</a:t>
              </a:r>
              <a:br>
                <a:rPr lang="fr-FR" dirty="0" smtClean="0"/>
              </a:br>
              <a:r>
                <a:rPr lang="fr-FR" dirty="0" smtClean="0"/>
                <a:t> </a:t>
              </a:r>
              <a:r>
                <a:rPr lang="fr-FR" i="1" dirty="0" smtClean="0"/>
                <a:t>max 5V</a:t>
              </a:r>
              <a:endParaRPr lang="fr-FR" i="1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235701" y="4953554"/>
              <a:ext cx="1247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PWM Rate</a:t>
              </a:r>
              <a:endParaRPr lang="fr-FR" i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81100" y="4838700"/>
              <a:ext cx="5054601" cy="308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dirty="0" smtClean="0">
                  <a:solidFill>
                    <a:schemeClr val="bg2">
                      <a:lumMod val="25000"/>
                    </a:schemeClr>
                  </a:solidFill>
                </a:rPr>
                <a:t>0,1     0,2     0,3      0,4     0,5     0,6     0,7     0,8        1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530277" y="1570053"/>
            <a:ext cx="3893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Arduino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PWM  Filtre Electronique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94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935971" y="1618427"/>
            <a:ext cx="2348405" cy="312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3"/>
          </a:p>
        </p:txBody>
      </p:sp>
      <p:sp>
        <p:nvSpPr>
          <p:cNvPr id="19" name="AutoShape 2" descr="Image associée"/>
          <p:cNvSpPr>
            <a:spLocks noChangeAspect="1" noChangeArrowheads="1"/>
          </p:cNvSpPr>
          <p:nvPr/>
        </p:nvSpPr>
        <p:spPr bwMode="auto">
          <a:xfrm>
            <a:off x="95202" y="213048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fr-FR" sz="1463"/>
          </a:p>
        </p:txBody>
      </p:sp>
      <p:sp>
        <p:nvSpPr>
          <p:cNvPr id="21" name="ZoneTexte 20"/>
          <p:cNvSpPr txBox="1"/>
          <p:nvPr/>
        </p:nvSpPr>
        <p:spPr>
          <a:xfrm>
            <a:off x="314052" y="972068"/>
            <a:ext cx="484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Problématique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44-4D2E-3546-8A94-A147F5BFDC69}" type="slidenum">
              <a:rPr lang="fr-FR" smtClean="0"/>
              <a:t>7</a:t>
            </a:fld>
            <a:endParaRPr lang="fr-FR"/>
          </a:p>
        </p:txBody>
      </p:sp>
      <p:pic>
        <p:nvPicPr>
          <p:cNvPr id="14" name="Imag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4" y="1930942"/>
            <a:ext cx="7817130" cy="348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Image associée"/>
          <p:cNvSpPr>
            <a:spLocks noChangeAspect="1" noChangeArrowheads="1"/>
          </p:cNvSpPr>
          <p:nvPr/>
        </p:nvSpPr>
        <p:spPr bwMode="auto">
          <a:xfrm>
            <a:off x="95202" y="213048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fr-FR" sz="1463"/>
          </a:p>
        </p:txBody>
      </p:sp>
      <p:sp>
        <p:nvSpPr>
          <p:cNvPr id="21" name="ZoneTexte 20"/>
          <p:cNvSpPr txBox="1"/>
          <p:nvPr/>
        </p:nvSpPr>
        <p:spPr>
          <a:xfrm>
            <a:off x="314052" y="972068"/>
            <a:ext cx="484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Livrables Attendus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44-4D2E-3546-8A94-A147F5BFDC69}" type="slidenum">
              <a:rPr lang="fr-FR" smtClean="0"/>
              <a:t>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42852" y="1556843"/>
            <a:ext cx="80899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dirty="0"/>
              <a:t>Document de synthèse (8 pages) contenant </a:t>
            </a:r>
            <a:r>
              <a:rPr lang="fr-FR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Rétroplanning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Répartition </a:t>
            </a:r>
            <a:r>
              <a:rPr lang="fr-FR" dirty="0"/>
              <a:t>des charges dans le </a:t>
            </a:r>
            <a:r>
              <a:rPr lang="fr-FR" dirty="0" smtClean="0"/>
              <a:t>groupe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Schéma </a:t>
            </a:r>
            <a:r>
              <a:rPr lang="fr-FR" dirty="0"/>
              <a:t>Electronique (+ fichier </a:t>
            </a:r>
            <a:r>
              <a:rPr lang="fr-FR" dirty="0" err="1"/>
              <a:t>Eagle</a:t>
            </a:r>
            <a:r>
              <a:rPr lang="fr-FR" dirty="0"/>
              <a:t> si </a:t>
            </a:r>
            <a:r>
              <a:rPr lang="fr-FR" dirty="0" smtClean="0"/>
              <a:t>besoin)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Schéma </a:t>
            </a:r>
            <a:r>
              <a:rPr lang="fr-FR" dirty="0"/>
              <a:t>d’architecture </a:t>
            </a:r>
            <a:r>
              <a:rPr lang="fr-FR" dirty="0" smtClean="0"/>
              <a:t>Logicielle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Déroulement </a:t>
            </a:r>
            <a:r>
              <a:rPr lang="fr-FR" dirty="0"/>
              <a:t>du projet (écueils </a:t>
            </a:r>
            <a:r>
              <a:rPr lang="fr-FR" dirty="0" smtClean="0"/>
              <a:t>majeurs, solutions)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Apports </a:t>
            </a:r>
            <a:r>
              <a:rPr lang="fr-FR" dirty="0"/>
              <a:t>personnels du </a:t>
            </a:r>
            <a:r>
              <a:rPr lang="fr-FR" dirty="0" smtClean="0"/>
              <a:t>projet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Lien vers Dépôt Git contenant </a:t>
            </a:r>
            <a:r>
              <a:rPr lang="fr-FR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Code </a:t>
            </a:r>
            <a:r>
              <a:rPr lang="fr-FR" dirty="0"/>
              <a:t>pour carte de prototypage </a:t>
            </a:r>
            <a:r>
              <a:rPr lang="fr-FR" dirty="0" smtClean="0"/>
              <a:t>commentés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Code </a:t>
            </a:r>
            <a:r>
              <a:rPr lang="fr-FR" dirty="0"/>
              <a:t>pour système de contrôle (application ordinateur/Smartphone) </a:t>
            </a:r>
            <a:r>
              <a:rPr lang="fr-FR" dirty="0" smtClean="0"/>
              <a:t>commentés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Documentation technique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Prototype </a:t>
            </a:r>
            <a:r>
              <a:rPr lang="fr-FR" dirty="0"/>
              <a:t>et rapport de tests </a:t>
            </a:r>
            <a:r>
              <a:rPr lang="fr-FR" dirty="0" smtClean="0"/>
              <a:t>expérimentaux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Diapositives </a:t>
            </a:r>
            <a:r>
              <a:rPr lang="fr-FR" dirty="0"/>
              <a:t>de la présentation </a:t>
            </a:r>
            <a:r>
              <a:rPr lang="fr-FR" dirty="0" smtClean="0"/>
              <a:t>orale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 smtClean="0"/>
              <a:t>Un </a:t>
            </a:r>
            <a:r>
              <a:rPr lang="fr-FR" dirty="0"/>
              <a:t>poster format A3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5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Image associée"/>
          <p:cNvSpPr>
            <a:spLocks noChangeAspect="1" noChangeArrowheads="1"/>
          </p:cNvSpPr>
          <p:nvPr/>
        </p:nvSpPr>
        <p:spPr bwMode="auto">
          <a:xfrm>
            <a:off x="95202" y="213048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fr-FR" sz="1463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57A44-4D2E-3546-8A94-A147F5BFDC69}" type="slidenum">
              <a:rPr lang="fr-FR" smtClean="0"/>
              <a:t>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4052" y="538793"/>
            <a:ext cx="484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Calendrier</a:t>
            </a:r>
            <a:endParaRPr lang="fr-FR" sz="3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1043"/>
          <a:stretch/>
        </p:blipFill>
        <p:spPr>
          <a:xfrm>
            <a:off x="2279248" y="1129401"/>
            <a:ext cx="5753903" cy="57285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t="89391" r="70527"/>
          <a:stretch/>
        </p:blipFill>
        <p:spPr>
          <a:xfrm>
            <a:off x="8210148" y="3295200"/>
            <a:ext cx="169585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388</Words>
  <Application>Microsoft Office PowerPoint</Application>
  <PresentationFormat>Format A4 (210 x 297 mm)</PresentationFormat>
  <Paragraphs>91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Abadi MT Condensed Light</vt:lpstr>
      <vt:lpstr>Arial</vt:lpstr>
      <vt:lpstr>Calibri</vt:lpstr>
      <vt:lpstr>Liberation Sans</vt:lpstr>
      <vt:lpstr>Lohit Devanagari</vt:lpstr>
      <vt:lpstr>Noto Sans CJK SC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Magalie</dc:creator>
  <cp:lastModifiedBy>Arthur Gautheron</cp:lastModifiedBy>
  <cp:revision>58</cp:revision>
  <dcterms:created xsi:type="dcterms:W3CDTF">2016-04-11T08:38:53Z</dcterms:created>
  <dcterms:modified xsi:type="dcterms:W3CDTF">2021-10-05T09:35:44Z</dcterms:modified>
</cp:coreProperties>
</file>